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80" r:id="rId2"/>
    <p:sldId id="281" r:id="rId3"/>
    <p:sldId id="256" r:id="rId4"/>
    <p:sldId id="282" r:id="rId5"/>
    <p:sldId id="285" r:id="rId6"/>
    <p:sldId id="283" r:id="rId7"/>
    <p:sldId id="286" r:id="rId8"/>
    <p:sldId id="295" r:id="rId9"/>
    <p:sldId id="287" r:id="rId10"/>
    <p:sldId id="289" r:id="rId11"/>
    <p:sldId id="291" r:id="rId12"/>
    <p:sldId id="293" r:id="rId13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9" d="100"/>
          <a:sy n="99" d="100"/>
        </p:scale>
        <p:origin x="-732" y="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CA" dirty="0" smtClean="0"/>
              <a:t>HOCKEY IS FOR THE KIDS NOT THE PARENTS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1DE404-2680-426E-A74C-E55098AF8A63}" type="datetimeFigureOut">
              <a:rPr lang="en-CA" smtClean="0"/>
              <a:t>18/12/2015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7725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A35B7F-DB42-48C7-AE21-BD823EF7570B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4527956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r>
              <a:rPr lang="en-CA" dirty="0" smtClean="0"/>
              <a:t>HOCKEY IS FOR THE KIDS NOT THE PARENTS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94053B54-6AC2-45FA-88D9-39575D8C0823}" type="datetimeFigureOut">
              <a:rPr lang="en-US" smtClean="0"/>
              <a:t>12/18/2015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14EC868C-1D76-4898-9398-72F8AE4D55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9913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448554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448554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448554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448554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448554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448554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448554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44855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0D883-203E-4A5B-B6DF-39F1B581520B}" type="datetime1">
              <a:rPr lang="en-US" smtClean="0"/>
              <a:t>12/18/2015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EEA7C-B384-423B-A3FF-1DE2D9D355C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E6584-B1C4-462F-892D-45A62B91EE41}" type="datetime1">
              <a:rPr lang="en-US" smtClean="0"/>
              <a:t>12/18/2015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EEA7C-B384-423B-A3FF-1DE2D9D355C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8088-D710-4F46-89F6-768A17767D70}" type="datetime1">
              <a:rPr lang="en-US" smtClean="0"/>
              <a:t>12/18/2015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EEA7C-B384-423B-A3FF-1DE2D9D355C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A35BA-5FFC-4E20-A4AD-08AD0C9C491B}" type="datetime1">
              <a:rPr lang="en-US" smtClean="0"/>
              <a:t>12/18/2015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EEA7C-B384-423B-A3FF-1DE2D9D355C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068BB-7A53-4F11-8701-AD5B488D6564}" type="datetime1">
              <a:rPr lang="en-US" smtClean="0"/>
              <a:t>12/18/2015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EEA7C-B384-423B-A3FF-1DE2D9D355C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953E9-8CC3-4F0E-AC26-3E58F37DE35F}" type="datetime1">
              <a:rPr lang="en-US" smtClean="0"/>
              <a:t>12/18/2015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EEA7C-B384-423B-A3FF-1DE2D9D355C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ABBE7-6C5D-4B96-9D73-F80A2B0CEB45}" type="datetime1">
              <a:rPr lang="en-US" smtClean="0"/>
              <a:t>12/18/2015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EEA7C-B384-423B-A3FF-1DE2D9D355C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CC3C8-6A96-4253-8ED0-BE6479750637}" type="datetime1">
              <a:rPr lang="en-US" smtClean="0"/>
              <a:t>12/18/2015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EEA7C-B384-423B-A3FF-1DE2D9D355C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6E92-7DB0-4377-9CF9-2F4D4F557A00}" type="datetime1">
              <a:rPr lang="en-US" smtClean="0"/>
              <a:t>12/18/2015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EEA7C-B384-423B-A3FF-1DE2D9D355C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40E4E-C33B-48AE-9522-EC6432EF8B08}" type="datetime1">
              <a:rPr lang="en-US" smtClean="0"/>
              <a:t>12/18/2015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EEA7C-B384-423B-A3FF-1DE2D9D355C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52596-F2B3-4BB1-BC40-C824C296CF61}" type="datetime1">
              <a:rPr lang="en-US" smtClean="0"/>
              <a:t>12/18/2015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EEA7C-B384-423B-A3FF-1DE2D9D355C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4EEC0-28B4-4C9F-8927-FCD3F29E0C59}" type="datetime1">
              <a:rPr lang="en-US" smtClean="0"/>
              <a:t>12/18/2015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EEA7C-B384-423B-A3FF-1DE2D9D355C5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g"/><Relationship Id="rId5" Type="http://schemas.openxmlformats.org/officeDocument/2006/relationships/hyperlink" Target="https://youtu.be/UtH7zok4Qvc" TargetMode="Externa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g"/><Relationship Id="rId5" Type="http://schemas.openxmlformats.org/officeDocument/2006/relationships/hyperlink" Target="https://youtu.be/NunsNCPPifE" TargetMode="Externa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jpeg"/><Relationship Id="rId5" Type="http://schemas.openxmlformats.org/officeDocument/2006/relationships/hyperlink" Target="https://youtu.be/Aw2dv4pqALw" TargetMode="Externa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g"/><Relationship Id="rId5" Type="http://schemas.openxmlformats.org/officeDocument/2006/relationships/hyperlink" Target="https://youtu.be/9Hn5T29Y13E" TargetMode="Externa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g"/><Relationship Id="rId5" Type="http://schemas.openxmlformats.org/officeDocument/2006/relationships/hyperlink" Target="https://youtu.be/elAn3l-X_xI" TargetMode="Externa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400" y="5257800"/>
            <a:ext cx="4953000" cy="1165225"/>
          </a:xfrm>
        </p:spPr>
        <p:txBody>
          <a:bodyPr>
            <a:normAutofit/>
          </a:bodyPr>
          <a:lstStyle/>
          <a:p>
            <a:pPr algn="r"/>
            <a:r>
              <a:rPr lang="en-US" sz="2800" dirty="0" smtClean="0"/>
              <a:t>BRANTFORD MINOR HOCKEY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1400" dirty="0" err="1" smtClean="0"/>
              <a:t>NetPlay</a:t>
            </a:r>
            <a:r>
              <a:rPr lang="en-US" sz="1400" dirty="0" smtClean="0"/>
              <a:t> Goaltender Training Model</a:t>
            </a:r>
            <a:br>
              <a:rPr lang="en-US" sz="1400" dirty="0" smtClean="0"/>
            </a:br>
            <a:r>
              <a:rPr lang="en-US" sz="1400" dirty="0" smtClean="0"/>
              <a:t>Version 1.0 </a:t>
            </a:r>
            <a:r>
              <a:rPr lang="en-US" sz="1400" dirty="0"/>
              <a:t>O</a:t>
            </a:r>
            <a:r>
              <a:rPr lang="en-US" sz="1400" dirty="0" smtClean="0"/>
              <a:t>ctober 15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, 2015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901095"/>
            <a:ext cx="3414713" cy="3432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91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1800" y="5692775"/>
            <a:ext cx="4953000" cy="1165225"/>
          </a:xfrm>
        </p:spPr>
        <p:txBody>
          <a:bodyPr>
            <a:normAutofit/>
          </a:bodyPr>
          <a:lstStyle/>
          <a:p>
            <a:pPr algn="r"/>
            <a:r>
              <a:rPr lang="en-US" sz="2800" dirty="0" smtClean="0"/>
              <a:t>BRANTFORD MINOR HOCKEY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1400" dirty="0" err="1"/>
              <a:t>NetPlay</a:t>
            </a:r>
            <a:r>
              <a:rPr lang="en-US" sz="1400" dirty="0"/>
              <a:t> Goalie Development Model</a:t>
            </a:r>
            <a:endParaRPr lang="en-US" dirty="0"/>
          </a:p>
        </p:txBody>
      </p:sp>
      <p:pic>
        <p:nvPicPr>
          <p:cNvPr id="6" name="Picture 5" descr="99er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77200" y="5767251"/>
            <a:ext cx="895475" cy="905001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000" y="360000"/>
            <a:ext cx="2934000" cy="292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143600" y="360000"/>
            <a:ext cx="47244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b="1" dirty="0">
                <a:solidFill>
                  <a:srgbClr val="FF0000"/>
                </a:solidFill>
              </a:rPr>
              <a:t>Goaltending – C-Cuts Forward and </a:t>
            </a:r>
            <a:endParaRPr lang="en-CA" b="1" dirty="0" smtClean="0">
              <a:solidFill>
                <a:srgbClr val="FF0000"/>
              </a:solidFill>
            </a:endParaRPr>
          </a:p>
          <a:p>
            <a:r>
              <a:rPr lang="en-CA" b="1" dirty="0" smtClean="0">
                <a:solidFill>
                  <a:srgbClr val="FF0000"/>
                </a:solidFill>
              </a:rPr>
              <a:t>Backward Skating</a:t>
            </a:r>
            <a:endParaRPr lang="en-CA" b="1" dirty="0">
              <a:solidFill>
                <a:srgbClr val="FF0000"/>
              </a:solidFill>
            </a:endParaRPr>
          </a:p>
          <a:p>
            <a:r>
              <a:rPr lang="en-CA" sz="1200" dirty="0"/>
              <a:t>Start in athletic stance, (eyes on the puck, shoulders square,</a:t>
            </a:r>
          </a:p>
          <a:p>
            <a:r>
              <a:rPr lang="en-CA" sz="1200" dirty="0"/>
              <a:t>back slightly arched and body slightly leaning forward, glove</a:t>
            </a:r>
          </a:p>
          <a:p>
            <a:r>
              <a:rPr lang="en-CA" sz="1200" dirty="0"/>
              <a:t>and blocker in front of the body with glove over top of the</a:t>
            </a:r>
          </a:p>
          <a:p>
            <a:r>
              <a:rPr lang="en-CA" sz="1200" dirty="0"/>
              <a:t>toe of the stick, hips square, knees are bent, skates are at a</a:t>
            </a:r>
          </a:p>
          <a:p>
            <a:r>
              <a:rPr lang="en-CA" sz="1200" dirty="0"/>
              <a:t>distance of approximately 1 and 1/3 shoulder widths apart,</a:t>
            </a:r>
          </a:p>
          <a:p>
            <a:r>
              <a:rPr lang="en-CA" sz="1200" dirty="0"/>
              <a:t>stick covers 5 hole and is positioned 1.5 blade lengths in front</a:t>
            </a:r>
          </a:p>
          <a:p>
            <a:r>
              <a:rPr lang="en-CA" sz="1200" dirty="0"/>
              <a:t>of the skates.)</a:t>
            </a:r>
          </a:p>
          <a:p>
            <a:endParaRPr lang="en-CA" b="1" dirty="0" smtClean="0"/>
          </a:p>
          <a:p>
            <a:r>
              <a:rPr lang="en-CA" b="1" dirty="0" smtClean="0"/>
              <a:t>Skill</a:t>
            </a:r>
            <a:endParaRPr lang="en-CA" b="1" dirty="0"/>
          </a:p>
          <a:p>
            <a:r>
              <a:rPr lang="en-CA" dirty="0"/>
              <a:t>• </a:t>
            </a:r>
            <a:r>
              <a:rPr lang="en-CA" sz="1200" dirty="0"/>
              <a:t>Skate blades stay on ice (using inside edges to generate</a:t>
            </a:r>
          </a:p>
          <a:p>
            <a:r>
              <a:rPr lang="en-CA" sz="1200" dirty="0"/>
              <a:t>speed and power) – Alternate with hard c-cut with each leg</a:t>
            </a:r>
          </a:p>
          <a:p>
            <a:r>
              <a:rPr lang="en-CA" sz="1200" dirty="0"/>
              <a:t>• For Backward C-Cuts: Balance and weight distribution on</a:t>
            </a:r>
          </a:p>
          <a:p>
            <a:r>
              <a:rPr lang="en-CA" sz="1200" dirty="0"/>
              <a:t>balls of feet ( front 1/3 evenly distributed)</a:t>
            </a:r>
          </a:p>
          <a:p>
            <a:r>
              <a:rPr lang="en-CA" sz="1200" dirty="0"/>
              <a:t>• For Forward C-Cuts: Balance and weight distribution on rear</a:t>
            </a:r>
          </a:p>
          <a:p>
            <a:r>
              <a:rPr lang="en-CA" sz="1200" dirty="0"/>
              <a:t>1/3 of the skate and evenly distributed)</a:t>
            </a:r>
          </a:p>
          <a:p>
            <a:r>
              <a:rPr lang="en-CA" sz="1200" dirty="0"/>
              <a:t>• Head up, glove out and open waist level, blocker facing</a:t>
            </a:r>
          </a:p>
          <a:p>
            <a:r>
              <a:rPr lang="en-CA" sz="1200" dirty="0"/>
              <a:t>forward, Glove open with palm to the puck.</a:t>
            </a:r>
          </a:p>
          <a:p>
            <a:endParaRPr lang="en-CA" sz="1200" b="1" dirty="0" smtClean="0"/>
          </a:p>
          <a:p>
            <a:r>
              <a:rPr lang="en-CA" sz="1200" b="1" dirty="0" smtClean="0"/>
              <a:t>When </a:t>
            </a:r>
            <a:r>
              <a:rPr lang="en-CA" sz="1200" b="1" dirty="0"/>
              <a:t>it’s used.</a:t>
            </a:r>
          </a:p>
          <a:p>
            <a:r>
              <a:rPr lang="en-CA" sz="1200" dirty="0"/>
              <a:t>• Often used for forward and backward movement and</a:t>
            </a:r>
          </a:p>
          <a:p>
            <a:r>
              <a:rPr lang="en-CA" sz="1200" dirty="0"/>
              <a:t>repositioning gaining better angle and depth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6629400" y="3352800"/>
            <a:ext cx="1678601" cy="1683131"/>
            <a:chOff x="1162447" y="2222683"/>
            <a:chExt cx="1678601" cy="1683131"/>
          </a:xfrm>
        </p:grpSpPr>
        <p:pic>
          <p:nvPicPr>
            <p:cNvPr id="8" name="Picture 7">
              <a:hlinkClick r:id="rId5"/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76277" y="2222683"/>
              <a:ext cx="1050940" cy="1300163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1162447" y="3536482"/>
              <a:ext cx="16786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Click for video…</a:t>
              </a:r>
              <a:endParaRPr lang="en-CA" dirty="0"/>
            </a:p>
          </p:txBody>
        </p:sp>
      </p:grpSp>
    </p:spTree>
    <p:extLst>
      <p:ext uri="{BB962C8B-B14F-4D97-AF65-F5344CB8AC3E}">
        <p14:creationId xmlns:p14="http://schemas.microsoft.com/office/powerpoint/2010/main" val="21681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1800" y="5692775"/>
            <a:ext cx="4953000" cy="1165225"/>
          </a:xfrm>
        </p:spPr>
        <p:txBody>
          <a:bodyPr>
            <a:normAutofit/>
          </a:bodyPr>
          <a:lstStyle/>
          <a:p>
            <a:pPr algn="r"/>
            <a:r>
              <a:rPr lang="en-US" sz="2800" dirty="0" smtClean="0"/>
              <a:t>BRANTFORD MINOR HOCKEY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1400" dirty="0" err="1"/>
              <a:t>NetPlay</a:t>
            </a:r>
            <a:r>
              <a:rPr lang="en-US" sz="1400" dirty="0"/>
              <a:t> Goalie Development Model</a:t>
            </a:r>
            <a:endParaRPr lang="en-US" dirty="0"/>
          </a:p>
        </p:txBody>
      </p:sp>
      <p:pic>
        <p:nvPicPr>
          <p:cNvPr id="6" name="Picture 5" descr="99er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77200" y="5767251"/>
            <a:ext cx="895475" cy="905001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60000"/>
            <a:ext cx="2933700" cy="291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144200" y="360000"/>
            <a:ext cx="4723200" cy="4802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b="1" dirty="0">
                <a:solidFill>
                  <a:srgbClr val="FF0000"/>
                </a:solidFill>
              </a:rPr>
              <a:t>Goaltending – T-Push</a:t>
            </a:r>
          </a:p>
          <a:p>
            <a:r>
              <a:rPr lang="en-CA" sz="1200" dirty="0"/>
              <a:t>Start in athletic stance, (eyes on the puck, shoulders square,</a:t>
            </a:r>
          </a:p>
          <a:p>
            <a:r>
              <a:rPr lang="en-CA" sz="1200" dirty="0"/>
              <a:t>back slightly arched and body slightly leaning forward, glove</a:t>
            </a:r>
          </a:p>
          <a:p>
            <a:r>
              <a:rPr lang="en-CA" sz="1200" dirty="0"/>
              <a:t>and blocker in front of the body with glove over top of the</a:t>
            </a:r>
          </a:p>
          <a:p>
            <a:r>
              <a:rPr lang="en-CA" sz="1200" dirty="0"/>
              <a:t>toe of the stick, hips square, knees are bent, skates are at a</a:t>
            </a:r>
          </a:p>
          <a:p>
            <a:r>
              <a:rPr lang="en-CA" sz="1200" dirty="0"/>
              <a:t>distance of approximately 1 and 1/3 shoulder widths apart,</a:t>
            </a:r>
          </a:p>
          <a:p>
            <a:r>
              <a:rPr lang="en-CA" sz="1200" dirty="0"/>
              <a:t>stick covers 5 hole and is positioned 1.5 blade lengths in front</a:t>
            </a:r>
          </a:p>
          <a:p>
            <a:r>
              <a:rPr lang="en-CA" sz="1200" dirty="0"/>
              <a:t>of the skates.)</a:t>
            </a:r>
          </a:p>
          <a:p>
            <a:r>
              <a:rPr lang="en-CA" b="1" dirty="0"/>
              <a:t>Skill</a:t>
            </a:r>
          </a:p>
          <a:p>
            <a:r>
              <a:rPr lang="en-CA" dirty="0"/>
              <a:t>• </a:t>
            </a:r>
            <a:r>
              <a:rPr lang="en-CA" sz="1200" dirty="0"/>
              <a:t>Point glide skate in direction to go with heal of the glide</a:t>
            </a:r>
          </a:p>
          <a:p>
            <a:r>
              <a:rPr lang="en-CA" sz="1200" dirty="0"/>
              <a:t>foot facing the load / load/push skate.</a:t>
            </a:r>
          </a:p>
          <a:p>
            <a:r>
              <a:rPr lang="en-CA" sz="1200" dirty="0"/>
              <a:t>• Load/push skate gains ice traction and pushes until load leg</a:t>
            </a:r>
          </a:p>
          <a:p>
            <a:r>
              <a:rPr lang="en-CA" sz="1200" dirty="0"/>
              <a:t>is straight and the ankle is extended.</a:t>
            </a:r>
          </a:p>
          <a:p>
            <a:r>
              <a:rPr lang="en-CA" sz="1200" dirty="0"/>
              <a:t>• Stick is on the ice and positioned to protect 5 hole (both</a:t>
            </a:r>
          </a:p>
          <a:p>
            <a:r>
              <a:rPr lang="en-CA" sz="1200" dirty="0"/>
              <a:t>ways)</a:t>
            </a:r>
          </a:p>
          <a:p>
            <a:r>
              <a:rPr lang="en-CA" sz="1200" b="1" dirty="0"/>
              <a:t>Key Points</a:t>
            </a:r>
          </a:p>
          <a:p>
            <a:r>
              <a:rPr lang="en-CA" sz="1200" dirty="0"/>
              <a:t>Knees bent is for stronger push and distance</a:t>
            </a:r>
          </a:p>
          <a:p>
            <a:r>
              <a:rPr lang="en-CA" sz="1200" dirty="0"/>
              <a:t>Maintain stance throughout the movement phase and be prepared</a:t>
            </a:r>
          </a:p>
          <a:p>
            <a:r>
              <a:rPr lang="en-CA" sz="1200" dirty="0"/>
              <a:t>to stop a shot throughout process</a:t>
            </a:r>
          </a:p>
          <a:p>
            <a:r>
              <a:rPr lang="en-CA" sz="1200" b="1" dirty="0"/>
              <a:t>Drill:</a:t>
            </a:r>
          </a:p>
          <a:p>
            <a:r>
              <a:rPr lang="en-CA" sz="1200" dirty="0"/>
              <a:t>Stance – T-Push – stop with glide skate –Stance (set) – (push</a:t>
            </a:r>
          </a:p>
          <a:p>
            <a:r>
              <a:rPr lang="en-CA" sz="1200" dirty="0"/>
              <a:t>with one leg / stop with other) repeat Pushing with one skate,</a:t>
            </a:r>
          </a:p>
          <a:p>
            <a:r>
              <a:rPr lang="en-CA" sz="1200" dirty="0"/>
              <a:t>gliding on the other</a:t>
            </a:r>
          </a:p>
          <a:p>
            <a:r>
              <a:rPr lang="en-CA" sz="1200" b="1" dirty="0"/>
              <a:t>When it’s used.</a:t>
            </a:r>
          </a:p>
          <a:p>
            <a:r>
              <a:rPr lang="en-CA" sz="1200" dirty="0"/>
              <a:t>Used for traveling longer distance and speed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6629400" y="3352800"/>
            <a:ext cx="1678601" cy="1683131"/>
            <a:chOff x="1162447" y="2222683"/>
            <a:chExt cx="1678601" cy="1683131"/>
          </a:xfrm>
        </p:grpSpPr>
        <p:pic>
          <p:nvPicPr>
            <p:cNvPr id="8" name="Picture 7">
              <a:hlinkClick r:id="rId5"/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76277" y="2222683"/>
              <a:ext cx="1050940" cy="1300163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1162447" y="3536482"/>
              <a:ext cx="16786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Click for video…</a:t>
              </a:r>
              <a:endParaRPr lang="en-CA" dirty="0"/>
            </a:p>
          </p:txBody>
        </p:sp>
      </p:grpSp>
    </p:spTree>
    <p:extLst>
      <p:ext uri="{BB962C8B-B14F-4D97-AF65-F5344CB8AC3E}">
        <p14:creationId xmlns:p14="http://schemas.microsoft.com/office/powerpoint/2010/main" val="21681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1800" y="5692775"/>
            <a:ext cx="4953000" cy="1165225"/>
          </a:xfrm>
        </p:spPr>
        <p:txBody>
          <a:bodyPr>
            <a:normAutofit/>
          </a:bodyPr>
          <a:lstStyle/>
          <a:p>
            <a:pPr algn="r"/>
            <a:r>
              <a:rPr lang="en-US" sz="2800" dirty="0" smtClean="0"/>
              <a:t>BRANTFORD MINOR HOCKEY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1400" dirty="0" err="1"/>
              <a:t>NetPlay</a:t>
            </a:r>
            <a:r>
              <a:rPr lang="en-US" sz="1400" dirty="0"/>
              <a:t> Goalie Development Model</a:t>
            </a:r>
            <a:endParaRPr lang="en-US" dirty="0"/>
          </a:p>
        </p:txBody>
      </p:sp>
      <p:pic>
        <p:nvPicPr>
          <p:cNvPr id="6" name="Picture 5" descr="99er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77200" y="5767251"/>
            <a:ext cx="895475" cy="90500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144200" y="360000"/>
            <a:ext cx="472320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b="1" dirty="0">
                <a:solidFill>
                  <a:srgbClr val="FF0000"/>
                </a:solidFill>
              </a:rPr>
              <a:t>Goaltending – Diagonal T – Push</a:t>
            </a:r>
          </a:p>
          <a:p>
            <a:r>
              <a:rPr lang="en-CA" sz="1200" dirty="0"/>
              <a:t>Start in athletic stance, (eyes on the puck, shoulders square,</a:t>
            </a:r>
          </a:p>
          <a:p>
            <a:r>
              <a:rPr lang="en-CA" sz="1200" dirty="0"/>
              <a:t>back slightly arched and body slightly leaning forward, glove</a:t>
            </a:r>
          </a:p>
          <a:p>
            <a:r>
              <a:rPr lang="en-CA" sz="1200" dirty="0"/>
              <a:t>and blocker in front of the body with glove over top of the</a:t>
            </a:r>
          </a:p>
          <a:p>
            <a:r>
              <a:rPr lang="en-CA" sz="1200" dirty="0"/>
              <a:t>toe of the stick, hips square, knees are bent, skates are at a</a:t>
            </a:r>
          </a:p>
          <a:p>
            <a:r>
              <a:rPr lang="en-CA" sz="1200" dirty="0"/>
              <a:t>distance of approximately 1 and 1/3 shoulder widths apart,</a:t>
            </a:r>
          </a:p>
          <a:p>
            <a:r>
              <a:rPr lang="en-CA" sz="1200" dirty="0"/>
              <a:t>stick covers 5 hole and is positioned 1.5 blade lengths in front</a:t>
            </a:r>
          </a:p>
          <a:p>
            <a:r>
              <a:rPr lang="en-CA" sz="1200" dirty="0"/>
              <a:t>of the skates.)</a:t>
            </a:r>
          </a:p>
          <a:p>
            <a:r>
              <a:rPr lang="en-CA" b="1" dirty="0"/>
              <a:t>Skill</a:t>
            </a:r>
          </a:p>
          <a:p>
            <a:r>
              <a:rPr lang="en-CA" sz="1200" dirty="0"/>
              <a:t>• Locate the puck</a:t>
            </a:r>
          </a:p>
          <a:p>
            <a:r>
              <a:rPr lang="en-CA" sz="1200" dirty="0"/>
              <a:t>• Lead with your eyes and stick to the puck</a:t>
            </a:r>
          </a:p>
          <a:p>
            <a:r>
              <a:rPr lang="en-CA" sz="1200" dirty="0"/>
              <a:t>• Rotate the shoulders to square up to the puck</a:t>
            </a:r>
          </a:p>
          <a:p>
            <a:r>
              <a:rPr lang="en-CA" sz="1200" dirty="0"/>
              <a:t>• Activate the loading of the push skate (front 1/3 of the skate</a:t>
            </a:r>
          </a:p>
          <a:p>
            <a:r>
              <a:rPr lang="en-CA" sz="1200" dirty="0"/>
              <a:t>gains traction in the ice)</a:t>
            </a:r>
          </a:p>
          <a:p>
            <a:r>
              <a:rPr lang="en-CA" sz="1200" dirty="0"/>
              <a:t>• Glide skate toe points to the where to go</a:t>
            </a:r>
          </a:p>
          <a:p>
            <a:r>
              <a:rPr lang="en-CA" sz="1200" dirty="0"/>
              <a:t>• Push leg is thrust into a straightened positioned with ankle</a:t>
            </a:r>
          </a:p>
          <a:p>
            <a:r>
              <a:rPr lang="en-CA" sz="1200" dirty="0"/>
              <a:t>extended</a:t>
            </a:r>
          </a:p>
          <a:p>
            <a:r>
              <a:rPr lang="en-CA" sz="1200" dirty="0"/>
              <a:t>• Push leg always maintains contact with the ice for quick</a:t>
            </a:r>
          </a:p>
          <a:p>
            <a:r>
              <a:rPr lang="en-CA" sz="1200" dirty="0"/>
              <a:t>adjustments.</a:t>
            </a:r>
          </a:p>
          <a:p>
            <a:r>
              <a:rPr lang="en-CA" sz="1200" dirty="0"/>
              <a:t>• Glide leg stops into position using the front 1/3 of the skate</a:t>
            </a:r>
          </a:p>
          <a:p>
            <a:r>
              <a:rPr lang="en-CA" sz="1200" dirty="0"/>
              <a:t>• Push leg is repositioned in the athletic stance in set position</a:t>
            </a:r>
          </a:p>
          <a:p>
            <a:r>
              <a:rPr lang="en-CA" dirty="0"/>
              <a:t>• </a:t>
            </a:r>
            <a:r>
              <a:rPr lang="en-CA" sz="1200" dirty="0"/>
              <a:t>Stick is on the ice and protecting the 5 hole at all times</a:t>
            </a:r>
          </a:p>
          <a:p>
            <a:r>
              <a:rPr lang="en-CA" sz="1200" dirty="0"/>
              <a:t>• Eyes are always locked on the “puck”</a:t>
            </a:r>
          </a:p>
          <a:p>
            <a:r>
              <a:rPr lang="en-CA" sz="1200" b="1" dirty="0"/>
              <a:t>Key Points</a:t>
            </a:r>
          </a:p>
          <a:p>
            <a:r>
              <a:rPr lang="en-CA" sz="1200" dirty="0"/>
              <a:t>• Lead with your eyes and stick at all times</a:t>
            </a:r>
          </a:p>
          <a:p>
            <a:r>
              <a:rPr lang="en-CA" sz="1200" dirty="0"/>
              <a:t>• Emphasize a solid stop after each movement</a:t>
            </a:r>
          </a:p>
          <a:p>
            <a:r>
              <a:rPr lang="en-CA" sz="1200" dirty="0" smtClean="0"/>
              <a:t>• </a:t>
            </a:r>
            <a:r>
              <a:rPr lang="en-CA" sz="1200" dirty="0"/>
              <a:t>Do NOT rise out of athletic stance position throughout the</a:t>
            </a:r>
          </a:p>
          <a:p>
            <a:r>
              <a:rPr lang="en-CA" sz="1200" dirty="0"/>
              <a:t>drill</a:t>
            </a:r>
            <a:r>
              <a:rPr lang="en-CA" sz="1200" dirty="0" smtClean="0"/>
              <a:t>.</a:t>
            </a:r>
            <a:endParaRPr lang="en-CA" sz="12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000" y="360000"/>
            <a:ext cx="2934000" cy="280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5261810" y="4084210"/>
            <a:ext cx="35562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200" b="1" dirty="0"/>
              <a:t>Drill:</a:t>
            </a:r>
          </a:p>
          <a:p>
            <a:r>
              <a:rPr lang="en-CA" sz="1200" dirty="0"/>
              <a:t>• Goalie starts on the goal line and t-pushes diagonally </a:t>
            </a:r>
            <a:r>
              <a:rPr lang="en-CA" sz="1200" dirty="0" smtClean="0"/>
              <a:t>from side </a:t>
            </a:r>
            <a:r>
              <a:rPr lang="en-CA" sz="1200" dirty="0"/>
              <a:t>to side, until they reach the blue line.</a:t>
            </a:r>
          </a:p>
          <a:p>
            <a:r>
              <a:rPr lang="en-CA" sz="1200" dirty="0"/>
              <a:t>• Goalie then turns and goes backwards doing the same thing.</a:t>
            </a:r>
          </a:p>
          <a:p>
            <a:r>
              <a:rPr lang="en-CA" sz="1200" dirty="0"/>
              <a:t>• The goaltender should not get off track or off angle.</a:t>
            </a:r>
          </a:p>
          <a:p>
            <a:r>
              <a:rPr lang="en-CA" sz="1200" dirty="0"/>
              <a:t>• Should be able to finish where they start</a:t>
            </a:r>
            <a:r>
              <a:rPr lang="en-CA" sz="1200" dirty="0" smtClean="0"/>
              <a:t>.</a:t>
            </a:r>
            <a:endParaRPr lang="en-CA" sz="1200" dirty="0"/>
          </a:p>
        </p:txBody>
      </p:sp>
      <p:grpSp>
        <p:nvGrpSpPr>
          <p:cNvPr id="7" name="Group 6"/>
          <p:cNvGrpSpPr/>
          <p:nvPr/>
        </p:nvGrpSpPr>
        <p:grpSpPr>
          <a:xfrm>
            <a:off x="6446501" y="3210277"/>
            <a:ext cx="1170513" cy="1027349"/>
            <a:chOff x="1162447" y="2222683"/>
            <a:chExt cx="2100742" cy="1798802"/>
          </a:xfrm>
        </p:grpSpPr>
        <p:pic>
          <p:nvPicPr>
            <p:cNvPr id="8" name="Picture 7">
              <a:hlinkClick r:id="rId5"/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76277" y="2222683"/>
              <a:ext cx="1050940" cy="1300163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1162447" y="3536483"/>
              <a:ext cx="2100742" cy="4850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1200" dirty="0" smtClean="0"/>
                <a:t>Click for video…</a:t>
              </a:r>
              <a:endParaRPr lang="en-CA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507255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685800"/>
            <a:ext cx="6143625" cy="321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971800" y="5692775"/>
            <a:ext cx="4953000" cy="1165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800" smtClean="0"/>
              <a:t>BRANTFORD MINOR HOCKEY</a:t>
            </a:r>
            <a:r>
              <a:rPr lang="en-US" sz="3600" smtClean="0"/>
              <a:t/>
            </a:r>
            <a:br>
              <a:rPr lang="en-US" sz="3600" smtClean="0"/>
            </a:br>
            <a:r>
              <a:rPr lang="en-US" sz="1400" smtClean="0"/>
              <a:t>NetPlay Goalie Development Model</a:t>
            </a:r>
            <a:endParaRPr lang="en-US" dirty="0"/>
          </a:p>
        </p:txBody>
      </p:sp>
      <p:pic>
        <p:nvPicPr>
          <p:cNvPr id="6" name="Picture 5" descr="99er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77200" y="5767251"/>
            <a:ext cx="895475" cy="905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07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1800" y="5692775"/>
            <a:ext cx="4953000" cy="1165225"/>
          </a:xfrm>
        </p:spPr>
        <p:txBody>
          <a:bodyPr>
            <a:normAutofit/>
          </a:bodyPr>
          <a:lstStyle/>
          <a:p>
            <a:pPr algn="r"/>
            <a:r>
              <a:rPr lang="en-US" sz="2800" dirty="0" smtClean="0"/>
              <a:t>BRANTFORD MINOR HOCKEY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1400" dirty="0" err="1" smtClean="0"/>
              <a:t>NetPlay</a:t>
            </a:r>
            <a:r>
              <a:rPr lang="en-US" sz="1400" dirty="0" smtClean="0"/>
              <a:t> Goalie Development Model</a:t>
            </a:r>
            <a:endParaRPr lang="en-US" dirty="0"/>
          </a:p>
        </p:txBody>
      </p:sp>
      <p:pic>
        <p:nvPicPr>
          <p:cNvPr id="6" name="Picture 5" descr="99er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77200" y="5767251"/>
            <a:ext cx="895475" cy="90500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28600" y="474315"/>
            <a:ext cx="419100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400" dirty="0" smtClean="0"/>
              <a:t>  The </a:t>
            </a:r>
            <a:r>
              <a:rPr lang="en-CA" sz="1400" dirty="0"/>
              <a:t>Hockey Canada Goaltender Development</a:t>
            </a:r>
          </a:p>
          <a:p>
            <a:r>
              <a:rPr lang="en-CA" sz="1400" dirty="0"/>
              <a:t>Pyramid was created to provide the coach with</a:t>
            </a:r>
          </a:p>
          <a:p>
            <a:r>
              <a:rPr lang="en-CA" sz="1400" dirty="0"/>
              <a:t>a comprehensive guideline to help develop a</a:t>
            </a:r>
          </a:p>
          <a:p>
            <a:r>
              <a:rPr lang="en-CA" sz="1400" dirty="0"/>
              <a:t>seasonal plan. The natural progression starting</a:t>
            </a:r>
          </a:p>
          <a:p>
            <a:r>
              <a:rPr lang="en-CA" sz="1400" dirty="0"/>
              <a:t>at the base of the triangle emphasizes the</a:t>
            </a:r>
          </a:p>
          <a:p>
            <a:r>
              <a:rPr lang="en-CA" sz="1400" dirty="0"/>
              <a:t>development of fundamental skills.</a:t>
            </a:r>
          </a:p>
          <a:p>
            <a:r>
              <a:rPr lang="en-CA" sz="1400" dirty="0"/>
              <a:t>Fundamental skills are the foundation of each</a:t>
            </a:r>
          </a:p>
          <a:p>
            <a:r>
              <a:rPr lang="en-CA" sz="1400" dirty="0"/>
              <a:t>goalkeeper’s success</a:t>
            </a:r>
            <a:r>
              <a:rPr lang="en-CA" sz="1400" dirty="0" smtClean="0"/>
              <a:t>.</a:t>
            </a:r>
          </a:p>
          <a:p>
            <a:r>
              <a:rPr lang="en-CA" sz="1400" dirty="0" smtClean="0"/>
              <a:t>  As </a:t>
            </a:r>
            <a:r>
              <a:rPr lang="en-CA" sz="1400" dirty="0"/>
              <a:t>you climb the pyramid, a greater emphasis</a:t>
            </a:r>
          </a:p>
          <a:p>
            <a:r>
              <a:rPr lang="en-CA" sz="1400" dirty="0"/>
              <a:t>is placed on position-specific </a:t>
            </a:r>
            <a:r>
              <a:rPr lang="en-CA" sz="1400" dirty="0" smtClean="0"/>
              <a:t>skill development</a:t>
            </a:r>
            <a:r>
              <a:rPr lang="en-CA" sz="1400" dirty="0"/>
              <a:t>; slowly, and </a:t>
            </a:r>
            <a:r>
              <a:rPr lang="en-CA" sz="1400" dirty="0" smtClean="0"/>
              <a:t>progressively, building </a:t>
            </a:r>
            <a:r>
              <a:rPr lang="en-CA" sz="1400" dirty="0"/>
              <a:t>the core group of skills which will </a:t>
            </a:r>
            <a:r>
              <a:rPr lang="en-CA" sz="1400" dirty="0" smtClean="0"/>
              <a:t>be the </a:t>
            </a:r>
            <a:r>
              <a:rPr lang="en-CA" sz="1400" dirty="0"/>
              <a:t>foundation of success for years to come</a:t>
            </a:r>
            <a:r>
              <a:rPr lang="en-CA" sz="1400" dirty="0" smtClean="0"/>
              <a:t>. </a:t>
            </a:r>
            <a:endParaRPr lang="en-CA" sz="1400" dirty="0"/>
          </a:p>
          <a:p>
            <a:r>
              <a:rPr lang="en-CA" sz="1400" dirty="0" smtClean="0"/>
              <a:t>  Once a </a:t>
            </a:r>
            <a:r>
              <a:rPr lang="en-CA" sz="1400" dirty="0"/>
              <a:t>goalie has developed the skills of</a:t>
            </a:r>
          </a:p>
          <a:p>
            <a:r>
              <a:rPr lang="en-CA" sz="1400" dirty="0"/>
              <a:t>skating and movement, positional play can be</a:t>
            </a:r>
          </a:p>
          <a:p>
            <a:r>
              <a:rPr lang="en-CA" sz="1400" dirty="0"/>
              <a:t>established. Understanding basic positioning</a:t>
            </a:r>
          </a:p>
          <a:p>
            <a:r>
              <a:rPr lang="en-CA" sz="1400" dirty="0"/>
              <a:t>means the goalie is ready to begin their </a:t>
            </a:r>
            <a:r>
              <a:rPr lang="en-CA" sz="1400" dirty="0" smtClean="0"/>
              <a:t>puck stopping endeavors. </a:t>
            </a:r>
            <a:r>
              <a:rPr lang="en-CA" sz="1400" dirty="0"/>
              <a:t>Moving up the pyramid, the </a:t>
            </a:r>
            <a:r>
              <a:rPr lang="en-CA" sz="1400" dirty="0" smtClean="0"/>
              <a:t>developing goalkeeper </a:t>
            </a:r>
            <a:r>
              <a:rPr lang="en-CA" sz="1400" dirty="0"/>
              <a:t>performs drills that will </a:t>
            </a:r>
            <a:r>
              <a:rPr lang="en-CA" sz="1400" dirty="0" smtClean="0"/>
              <a:t>develop controlled </a:t>
            </a:r>
            <a:r>
              <a:rPr lang="en-CA" sz="1400" dirty="0"/>
              <a:t>save movement along with post save responses (i.e. rebound control </a:t>
            </a:r>
            <a:r>
              <a:rPr lang="en-CA" sz="1400" dirty="0" smtClean="0"/>
              <a:t>and recovery</a:t>
            </a:r>
            <a:r>
              <a:rPr lang="en-CA" sz="1400" dirty="0"/>
              <a:t>). </a:t>
            </a:r>
          </a:p>
        </p:txBody>
      </p:sp>
      <p:sp>
        <p:nvSpPr>
          <p:cNvPr id="8" name="Rectangle 7"/>
          <p:cNvSpPr/>
          <p:nvPr/>
        </p:nvSpPr>
        <p:spPr>
          <a:xfrm>
            <a:off x="4648200" y="474315"/>
            <a:ext cx="4114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400" dirty="0" smtClean="0"/>
              <a:t>It </a:t>
            </a:r>
            <a:r>
              <a:rPr lang="en-CA" sz="1400" dirty="0"/>
              <a:t>is during this phase that the </a:t>
            </a:r>
            <a:r>
              <a:rPr lang="en-CA" sz="1400" dirty="0" smtClean="0"/>
              <a:t>bulk of </a:t>
            </a:r>
            <a:r>
              <a:rPr lang="en-CA" sz="1400" dirty="0"/>
              <a:t>the fundamental skill set will </a:t>
            </a:r>
            <a:r>
              <a:rPr lang="en-CA" sz="1400" dirty="0" smtClean="0"/>
              <a:t>be established </a:t>
            </a:r>
            <a:r>
              <a:rPr lang="en-CA" sz="1400" dirty="0"/>
              <a:t>and game tactics can be pursued</a:t>
            </a:r>
            <a:r>
              <a:rPr lang="en-CA" sz="1400" dirty="0" smtClean="0"/>
              <a:t>. Since </a:t>
            </a:r>
            <a:r>
              <a:rPr lang="en-CA" sz="1400" dirty="0"/>
              <a:t>a tactic is, by definition, a collection </a:t>
            </a:r>
            <a:r>
              <a:rPr lang="en-CA" sz="1400" dirty="0" smtClean="0"/>
              <a:t>of technical </a:t>
            </a:r>
            <a:r>
              <a:rPr lang="en-CA" sz="1400" dirty="0"/>
              <a:t>skills, it is imperative that this</a:t>
            </a:r>
          </a:p>
          <a:p>
            <a:r>
              <a:rPr lang="en-CA" sz="1400" dirty="0"/>
              <a:t>fundamental set is built first. At the </a:t>
            </a:r>
            <a:r>
              <a:rPr lang="en-CA" sz="1400" dirty="0" smtClean="0"/>
              <a:t>advanced level</a:t>
            </a:r>
            <a:r>
              <a:rPr lang="en-CA" sz="1400" dirty="0"/>
              <a:t>, tactics form a greater proportion of </a:t>
            </a:r>
            <a:r>
              <a:rPr lang="en-CA" sz="1400" dirty="0" smtClean="0"/>
              <a:t>the development </a:t>
            </a:r>
            <a:r>
              <a:rPr lang="en-CA" sz="1400" dirty="0"/>
              <a:t>emphasis. But, even at </a:t>
            </a:r>
            <a:r>
              <a:rPr lang="en-CA" sz="1400" dirty="0" smtClean="0"/>
              <a:t>this level</a:t>
            </a:r>
            <a:r>
              <a:rPr lang="en-CA" sz="1400" dirty="0"/>
              <a:t>, time must be spent maintaining </a:t>
            </a:r>
            <a:r>
              <a:rPr lang="en-CA" sz="1400" dirty="0" smtClean="0"/>
              <a:t>and honing</a:t>
            </a:r>
            <a:r>
              <a:rPr lang="en-CA" sz="1400" dirty="0"/>
              <a:t>, the goalies’ fundamentals. </a:t>
            </a:r>
            <a:r>
              <a:rPr lang="en-CA" sz="1400" dirty="0" smtClean="0"/>
              <a:t>       These refined </a:t>
            </a:r>
            <a:r>
              <a:rPr lang="en-CA" sz="1100" dirty="0"/>
              <a:t>skills</a:t>
            </a:r>
            <a:r>
              <a:rPr lang="en-CA" sz="1400" dirty="0"/>
              <a:t> will help push the </a:t>
            </a:r>
            <a:r>
              <a:rPr lang="en-CA" sz="1400" dirty="0" smtClean="0"/>
              <a:t>more advanced approaches to an even higher level. Advanced </a:t>
            </a:r>
            <a:r>
              <a:rPr lang="en-CA" sz="1400" dirty="0"/>
              <a:t>positioning is at the peak of </a:t>
            </a:r>
            <a:r>
              <a:rPr lang="en-CA" sz="1400" dirty="0" smtClean="0"/>
              <a:t>the pyramid</a:t>
            </a:r>
            <a:r>
              <a:rPr lang="en-CA" sz="1400" dirty="0"/>
              <a:t>. It rounds out the goalie’s </a:t>
            </a:r>
            <a:r>
              <a:rPr lang="en-CA" sz="1400" dirty="0" smtClean="0"/>
              <a:t>overall approach</a:t>
            </a:r>
            <a:r>
              <a:rPr lang="en-CA" sz="1400" dirty="0"/>
              <a:t>. It should be noted that the </a:t>
            </a:r>
            <a:r>
              <a:rPr lang="en-CA" sz="1400" dirty="0" smtClean="0"/>
              <a:t>goalie determines </a:t>
            </a:r>
            <a:r>
              <a:rPr lang="en-CA" sz="1400" dirty="0"/>
              <a:t>the overall style or approach. </a:t>
            </a:r>
            <a:r>
              <a:rPr lang="en-CA" sz="1400" dirty="0" smtClean="0"/>
              <a:t>This notion </a:t>
            </a:r>
            <a:r>
              <a:rPr lang="en-CA" sz="1400" dirty="0"/>
              <a:t>is vital. Each goaltender is unique </a:t>
            </a:r>
            <a:r>
              <a:rPr lang="en-CA" sz="1400" dirty="0" smtClean="0"/>
              <a:t>and brings </a:t>
            </a:r>
            <a:r>
              <a:rPr lang="en-CA" sz="1400" dirty="0"/>
              <a:t>a distinct set of personal </a:t>
            </a:r>
            <a:r>
              <a:rPr lang="en-CA" sz="1400" dirty="0" smtClean="0"/>
              <a:t>characteristics to </a:t>
            </a:r>
            <a:r>
              <a:rPr lang="en-CA" sz="1400" dirty="0"/>
              <a:t>the table. While there are fundamentals </a:t>
            </a:r>
            <a:r>
              <a:rPr lang="en-CA" sz="1400" dirty="0" smtClean="0"/>
              <a:t>that are </a:t>
            </a:r>
            <a:r>
              <a:rPr lang="en-CA" sz="1400" dirty="0"/>
              <a:t>consistent with any approach, the </a:t>
            </a:r>
            <a:r>
              <a:rPr lang="en-CA" sz="1400" dirty="0" smtClean="0"/>
              <a:t>coach must </a:t>
            </a:r>
            <a:r>
              <a:rPr lang="en-CA" sz="1400" dirty="0"/>
              <a:t>show some flexibility in allowing a </a:t>
            </a:r>
            <a:r>
              <a:rPr lang="en-CA" sz="1400" dirty="0" smtClean="0"/>
              <a:t>goalie to </a:t>
            </a:r>
            <a:r>
              <a:rPr lang="en-CA" sz="1400" dirty="0"/>
              <a:t>build a unique style – one that exploits</a:t>
            </a:r>
          </a:p>
          <a:p>
            <a:r>
              <a:rPr lang="en-CA" sz="1400" dirty="0"/>
              <a:t>strengths and mitigates weaknesses. As the age</a:t>
            </a:r>
          </a:p>
          <a:p>
            <a:r>
              <a:rPr lang="en-CA" sz="1400" dirty="0"/>
              <a:t>and experience of the goalie matures, each skill</a:t>
            </a:r>
          </a:p>
          <a:p>
            <a:r>
              <a:rPr lang="en-CA" sz="1400" dirty="0"/>
              <a:t>group can be applied in a more </a:t>
            </a:r>
            <a:r>
              <a:rPr lang="en-CA" sz="1400" dirty="0" smtClean="0"/>
              <a:t>complex fashion</a:t>
            </a:r>
            <a:r>
              <a:rPr lang="en-CA" sz="1400" dirty="0"/>
              <a:t>.</a:t>
            </a:r>
          </a:p>
          <a:p>
            <a:endParaRPr lang="en-CA" sz="1400" dirty="0" smtClean="0"/>
          </a:p>
          <a:p>
            <a:endParaRPr lang="en-CA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6862" y="609600"/>
            <a:ext cx="6010275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971800" y="5692775"/>
            <a:ext cx="4953000" cy="1165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800" dirty="0" smtClean="0"/>
              <a:t>BRANTFORD MINOR HOCKEY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1400" dirty="0" err="1"/>
              <a:t>NetPlay</a:t>
            </a:r>
            <a:r>
              <a:rPr lang="en-US" sz="1400" dirty="0"/>
              <a:t> Goalie Development Model</a:t>
            </a:r>
            <a:endParaRPr lang="en-US" dirty="0"/>
          </a:p>
        </p:txBody>
      </p:sp>
      <p:pic>
        <p:nvPicPr>
          <p:cNvPr id="6" name="Picture 5" descr="99er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77200" y="5767251"/>
            <a:ext cx="895475" cy="905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77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1800" y="5692775"/>
            <a:ext cx="4953000" cy="1165225"/>
          </a:xfrm>
        </p:spPr>
        <p:txBody>
          <a:bodyPr>
            <a:normAutofit/>
          </a:bodyPr>
          <a:lstStyle/>
          <a:p>
            <a:pPr algn="r"/>
            <a:r>
              <a:rPr lang="en-US" sz="2800" dirty="0" smtClean="0"/>
              <a:t>BRANTFORD MINOR HOCKEY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1400" dirty="0" err="1" smtClean="0"/>
              <a:t>NetPlay</a:t>
            </a:r>
            <a:r>
              <a:rPr lang="en-US" sz="1400" dirty="0" smtClean="0"/>
              <a:t> Goalie Development Model</a:t>
            </a:r>
            <a:endParaRPr lang="en-US" dirty="0"/>
          </a:p>
        </p:txBody>
      </p:sp>
      <p:pic>
        <p:nvPicPr>
          <p:cNvPr id="6" name="Picture 5" descr="99er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77200" y="5767251"/>
            <a:ext cx="895475" cy="90500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28600" y="474315"/>
            <a:ext cx="4191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400" dirty="0" smtClean="0"/>
              <a:t>  You </a:t>
            </a:r>
            <a:r>
              <a:rPr lang="en-CA" sz="1400" dirty="0"/>
              <a:t>will notice that basic skating sits at </a:t>
            </a:r>
            <a:r>
              <a:rPr lang="en-CA" sz="1400" dirty="0" smtClean="0"/>
              <a:t>the base </a:t>
            </a:r>
            <a:r>
              <a:rPr lang="en-CA" sz="1400" dirty="0"/>
              <a:t>of the pyramid. The reason for this </a:t>
            </a:r>
            <a:r>
              <a:rPr lang="en-CA" sz="1400" dirty="0" smtClean="0"/>
              <a:t>is simple</a:t>
            </a:r>
            <a:r>
              <a:rPr lang="en-CA" sz="1400" dirty="0"/>
              <a:t>. Virtually, all </a:t>
            </a:r>
            <a:r>
              <a:rPr lang="en-CA" sz="1400" dirty="0" smtClean="0"/>
              <a:t>goaltender-specific development </a:t>
            </a:r>
            <a:r>
              <a:rPr lang="en-CA" sz="1400" dirty="0"/>
              <a:t>requires outstanding </a:t>
            </a:r>
            <a:r>
              <a:rPr lang="en-CA" sz="1400" dirty="0" smtClean="0"/>
              <a:t>edge control</a:t>
            </a:r>
            <a:r>
              <a:rPr lang="en-CA" sz="1400" dirty="0"/>
              <a:t>. For the purpose of this module, basic</a:t>
            </a:r>
          </a:p>
          <a:p>
            <a:r>
              <a:rPr lang="en-CA" sz="1400" dirty="0"/>
              <a:t>skating will be set aside due to </a:t>
            </a:r>
            <a:r>
              <a:rPr lang="en-CA" sz="1400" dirty="0" smtClean="0"/>
              <a:t>the comprehensive </a:t>
            </a:r>
            <a:r>
              <a:rPr lang="en-CA" sz="1400" dirty="0"/>
              <a:t>analysis done in </a:t>
            </a:r>
            <a:r>
              <a:rPr lang="en-CA" sz="1400" dirty="0" smtClean="0"/>
              <a:t>the associated </a:t>
            </a:r>
            <a:r>
              <a:rPr lang="en-CA" sz="1400" dirty="0"/>
              <a:t>modules</a:t>
            </a:r>
            <a:r>
              <a:rPr lang="en-CA" sz="1400" dirty="0" smtClean="0"/>
              <a:t>.</a:t>
            </a:r>
          </a:p>
          <a:p>
            <a:r>
              <a:rPr lang="en-CA" sz="1400" dirty="0" smtClean="0"/>
              <a:t>   The </a:t>
            </a:r>
            <a:r>
              <a:rPr lang="en-CA" sz="1400" dirty="0"/>
              <a:t>age and skill level of the </a:t>
            </a:r>
            <a:r>
              <a:rPr lang="en-CA" sz="1400" dirty="0" smtClean="0"/>
              <a:t>club’s goaltenders </a:t>
            </a:r>
            <a:r>
              <a:rPr lang="en-CA" sz="1400" dirty="0"/>
              <a:t>defines their seasonal plan. </a:t>
            </a:r>
            <a:r>
              <a:rPr lang="en-CA" sz="1400" dirty="0" smtClean="0"/>
              <a:t>The Skills </a:t>
            </a:r>
            <a:r>
              <a:rPr lang="en-CA" sz="1400" dirty="0"/>
              <a:t>Development Programs are based </a:t>
            </a:r>
            <a:r>
              <a:rPr lang="en-CA" sz="1400" dirty="0" smtClean="0"/>
              <a:t>on progressive </a:t>
            </a:r>
            <a:r>
              <a:rPr lang="en-CA" sz="1400" dirty="0"/>
              <a:t>steps and follow the </a:t>
            </a:r>
            <a:r>
              <a:rPr lang="en-CA" sz="1400" dirty="0" smtClean="0"/>
              <a:t>appropriate allocation </a:t>
            </a:r>
            <a:r>
              <a:rPr lang="en-CA" sz="1400" dirty="0"/>
              <a:t>of time illustrated in the pyramid</a:t>
            </a:r>
            <a:r>
              <a:rPr lang="en-CA" sz="1400" dirty="0" smtClean="0"/>
              <a:t>. These </a:t>
            </a:r>
            <a:r>
              <a:rPr lang="en-CA" sz="1400" dirty="0"/>
              <a:t>time allocations relate to </a:t>
            </a:r>
            <a:r>
              <a:rPr lang="en-CA" sz="1400" dirty="0" smtClean="0"/>
              <a:t>goaltender specific time </a:t>
            </a:r>
            <a:r>
              <a:rPr lang="en-CA" sz="1400" dirty="0"/>
              <a:t>and not to overall practice time.</a:t>
            </a:r>
          </a:p>
          <a:p>
            <a:r>
              <a:rPr lang="en-CA" sz="1400" dirty="0" smtClean="0"/>
              <a:t>  The </a:t>
            </a:r>
            <a:r>
              <a:rPr lang="en-CA" sz="1400" dirty="0"/>
              <a:t>goalie plays a crucial role in the </a:t>
            </a:r>
            <a:r>
              <a:rPr lang="en-CA" sz="1400" dirty="0" smtClean="0"/>
              <a:t>broader practice </a:t>
            </a:r>
            <a:r>
              <a:rPr lang="en-CA" sz="1400" dirty="0"/>
              <a:t>plan and, therefore, there are </a:t>
            </a:r>
            <a:r>
              <a:rPr lang="en-CA" sz="1400" dirty="0" smtClean="0"/>
              <a:t>two categories </a:t>
            </a:r>
            <a:r>
              <a:rPr lang="en-CA" sz="1400" dirty="0"/>
              <a:t>of development; that which </a:t>
            </a:r>
            <a:r>
              <a:rPr lang="en-CA" sz="1400" dirty="0" smtClean="0"/>
              <a:t>occurs during </a:t>
            </a:r>
            <a:r>
              <a:rPr lang="en-CA" sz="1400" dirty="0"/>
              <a:t>the broader practice (self development</a:t>
            </a:r>
            <a:r>
              <a:rPr lang="en-CA" sz="1400" dirty="0" smtClean="0"/>
              <a:t>) </a:t>
            </a:r>
            <a:r>
              <a:rPr lang="en-CA" sz="1400" dirty="0"/>
              <a:t>and that which occurs in a structured</a:t>
            </a:r>
            <a:r>
              <a:rPr lang="en-CA" sz="1400" dirty="0" smtClean="0"/>
              <a:t>, goaltender-specific </a:t>
            </a:r>
            <a:r>
              <a:rPr lang="en-CA" sz="1400" dirty="0"/>
              <a:t>manner (directed</a:t>
            </a:r>
          </a:p>
          <a:p>
            <a:r>
              <a:rPr lang="en-CA" sz="1400" dirty="0"/>
              <a:t>development). When allocating time, we </a:t>
            </a:r>
            <a:r>
              <a:rPr lang="en-CA" sz="1400" dirty="0" smtClean="0"/>
              <a:t>are referring </a:t>
            </a:r>
            <a:r>
              <a:rPr lang="en-CA" sz="1400" dirty="0"/>
              <a:t>only to the “directed” </a:t>
            </a:r>
            <a:r>
              <a:rPr lang="en-CA" sz="1400" dirty="0" smtClean="0"/>
              <a:t>development time.</a:t>
            </a:r>
          </a:p>
          <a:p>
            <a:r>
              <a:rPr lang="en-CA" sz="1400" dirty="0"/>
              <a:t> The Beginner Program recommends development be built on 75% movement and positional skills 20% on save movement and related issues and 5% on tactics.</a:t>
            </a:r>
          </a:p>
          <a:p>
            <a:r>
              <a:rPr lang="en-CA" sz="1400" dirty="0" smtClean="0"/>
              <a:t>. </a:t>
            </a:r>
            <a:endParaRPr lang="en-CA" sz="1400" dirty="0"/>
          </a:p>
          <a:p>
            <a:endParaRPr lang="en-CA" sz="1400" dirty="0"/>
          </a:p>
        </p:txBody>
      </p:sp>
      <p:sp>
        <p:nvSpPr>
          <p:cNvPr id="8" name="Rectangle 7"/>
          <p:cNvSpPr/>
          <p:nvPr/>
        </p:nvSpPr>
        <p:spPr>
          <a:xfrm>
            <a:off x="4648200" y="474315"/>
            <a:ext cx="4114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400" dirty="0" smtClean="0"/>
              <a:t>  The </a:t>
            </a:r>
            <a:r>
              <a:rPr lang="en-CA" sz="1400" dirty="0"/>
              <a:t>Intermediate Program recommends 50% movement and positional skills, 20% on save movement and related issues and 30% on tactics and transition </a:t>
            </a:r>
            <a:r>
              <a:rPr lang="en-CA" sz="1400" dirty="0" smtClean="0"/>
              <a:t>The </a:t>
            </a:r>
            <a:r>
              <a:rPr lang="en-CA" sz="1400" dirty="0"/>
              <a:t>Advanced Program recommends 35</a:t>
            </a:r>
            <a:r>
              <a:rPr lang="en-CA" sz="1400" dirty="0" smtClean="0"/>
              <a:t>% movement </a:t>
            </a:r>
            <a:r>
              <a:rPr lang="en-CA" sz="1400" dirty="0"/>
              <a:t>and positional skills, 10% on </a:t>
            </a:r>
            <a:r>
              <a:rPr lang="en-CA" sz="1400" dirty="0" smtClean="0"/>
              <a:t>post save consequences</a:t>
            </a:r>
            <a:r>
              <a:rPr lang="en-CA" sz="1400" dirty="0"/>
              <a:t>, 40% on tactics </a:t>
            </a:r>
            <a:r>
              <a:rPr lang="en-CA" sz="1400" dirty="0" smtClean="0"/>
              <a:t>and transition </a:t>
            </a:r>
            <a:r>
              <a:rPr lang="en-CA" sz="1400" dirty="0"/>
              <a:t>and 15% on advanced positioning</a:t>
            </a:r>
            <a:r>
              <a:rPr lang="en-CA" sz="1400" dirty="0" smtClean="0"/>
              <a:t>. </a:t>
            </a:r>
          </a:p>
          <a:p>
            <a:r>
              <a:rPr lang="en-CA" sz="1400" dirty="0" smtClean="0"/>
              <a:t>  Hockey </a:t>
            </a:r>
            <a:r>
              <a:rPr lang="en-CA" sz="1400" dirty="0"/>
              <a:t>Canada believes a coach </a:t>
            </a:r>
            <a:r>
              <a:rPr lang="en-CA" sz="1400" dirty="0" smtClean="0"/>
              <a:t>must emphasize </a:t>
            </a:r>
            <a:r>
              <a:rPr lang="en-CA" sz="1400" dirty="0"/>
              <a:t>fundamental skill </a:t>
            </a:r>
            <a:r>
              <a:rPr lang="en-CA" sz="1400" dirty="0" smtClean="0"/>
              <a:t>development during </a:t>
            </a:r>
            <a:r>
              <a:rPr lang="en-CA" sz="1400" dirty="0"/>
              <a:t>practices. It is the responsibility of </a:t>
            </a:r>
            <a:r>
              <a:rPr lang="en-CA" sz="1400" dirty="0" smtClean="0"/>
              <a:t>each coach </a:t>
            </a:r>
            <a:r>
              <a:rPr lang="en-CA" sz="1400" dirty="0"/>
              <a:t>to teach these fundamental skills to </a:t>
            </a:r>
            <a:r>
              <a:rPr lang="en-CA" sz="1400" dirty="0" smtClean="0"/>
              <a:t>each player</a:t>
            </a:r>
            <a:r>
              <a:rPr lang="en-CA" sz="1400" dirty="0"/>
              <a:t>.</a:t>
            </a:r>
          </a:p>
          <a:p>
            <a:r>
              <a:rPr lang="en-CA" sz="1400" dirty="0" smtClean="0"/>
              <a:t>  Hockey </a:t>
            </a:r>
            <a:r>
              <a:rPr lang="en-CA" sz="1400" dirty="0"/>
              <a:t>Canada also believes that </a:t>
            </a:r>
            <a:r>
              <a:rPr lang="en-CA" sz="1400" dirty="0" smtClean="0"/>
              <a:t>each goaltender</a:t>
            </a:r>
            <a:r>
              <a:rPr lang="en-CA" sz="1400" dirty="0"/>
              <a:t>, due to the uniqueness of </a:t>
            </a:r>
            <a:r>
              <a:rPr lang="en-CA" sz="1400" dirty="0" smtClean="0"/>
              <a:t>the position</a:t>
            </a:r>
            <a:r>
              <a:rPr lang="en-CA" sz="1400" dirty="0"/>
              <a:t>, must challenge themselves within </a:t>
            </a:r>
            <a:r>
              <a:rPr lang="en-CA" sz="1400" dirty="0" smtClean="0"/>
              <a:t>the broader </a:t>
            </a:r>
            <a:r>
              <a:rPr lang="en-CA" sz="1400" dirty="0"/>
              <a:t>practice. The majority of </a:t>
            </a:r>
            <a:r>
              <a:rPr lang="en-CA" sz="1400" dirty="0" smtClean="0"/>
              <a:t>amateur clubs </a:t>
            </a:r>
            <a:r>
              <a:rPr lang="en-CA" sz="1400" dirty="0"/>
              <a:t>do not have a goaltending coach on staff</a:t>
            </a:r>
            <a:r>
              <a:rPr lang="en-CA" sz="1400" dirty="0" smtClean="0"/>
              <a:t>. Therefore</a:t>
            </a:r>
            <a:r>
              <a:rPr lang="en-CA" sz="1400" dirty="0"/>
              <a:t>, the goalkeepers and the coaches</a:t>
            </a:r>
          </a:p>
          <a:p>
            <a:r>
              <a:rPr lang="en-CA" sz="1400" dirty="0"/>
              <a:t>must forge a joint development partnership</a:t>
            </a:r>
            <a:r>
              <a:rPr lang="en-CA" sz="1400" dirty="0" smtClean="0"/>
              <a:t>. The </a:t>
            </a:r>
            <a:r>
              <a:rPr lang="en-CA" sz="1400" dirty="0"/>
              <a:t>coach can provide a strong </a:t>
            </a:r>
            <a:r>
              <a:rPr lang="en-CA" sz="1400" dirty="0" smtClean="0"/>
              <a:t>development environment </a:t>
            </a:r>
            <a:r>
              <a:rPr lang="en-CA" sz="1400" dirty="0"/>
              <a:t>and allocate a portion of time </a:t>
            </a:r>
            <a:r>
              <a:rPr lang="en-CA" sz="1400" dirty="0" smtClean="0"/>
              <a:t>to goaltender-specific </a:t>
            </a:r>
            <a:r>
              <a:rPr lang="en-CA" sz="1400" dirty="0"/>
              <a:t>development. </a:t>
            </a:r>
            <a:r>
              <a:rPr lang="en-CA" sz="1400" dirty="0" smtClean="0"/>
              <a:t>The goaltender </a:t>
            </a:r>
            <a:r>
              <a:rPr lang="en-CA" sz="1400" dirty="0"/>
              <a:t>should carry a strong focus </a:t>
            </a:r>
            <a:r>
              <a:rPr lang="en-CA" sz="1400" dirty="0" smtClean="0"/>
              <a:t>on fundamentals </a:t>
            </a:r>
            <a:r>
              <a:rPr lang="en-CA" sz="1400" dirty="0"/>
              <a:t>throughout the entire practice,</a:t>
            </a:r>
          </a:p>
          <a:p>
            <a:r>
              <a:rPr lang="en-CA" sz="1400" dirty="0"/>
              <a:t>especially when not receiving specialized</a:t>
            </a:r>
          </a:p>
          <a:p>
            <a:r>
              <a:rPr lang="en-CA" sz="1400" dirty="0"/>
              <a:t>attention.</a:t>
            </a:r>
            <a:endParaRPr lang="en-CA" sz="1400" dirty="0" smtClean="0"/>
          </a:p>
          <a:p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27970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971800" y="5692775"/>
            <a:ext cx="4953000" cy="1165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800" dirty="0" smtClean="0"/>
              <a:t>BRANTFORD MINOR HOCKEY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1400" dirty="0" err="1"/>
              <a:t>NetPlay</a:t>
            </a:r>
            <a:r>
              <a:rPr lang="en-US" sz="1400" dirty="0"/>
              <a:t> Goalie Development Model</a:t>
            </a:r>
            <a:endParaRPr lang="en-US" dirty="0"/>
          </a:p>
        </p:txBody>
      </p:sp>
      <p:pic>
        <p:nvPicPr>
          <p:cNvPr id="5" name="Picture 4" descr="99er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77200" y="5767251"/>
            <a:ext cx="895475" cy="905001"/>
          </a:xfrm>
          <a:prstGeom prst="rect">
            <a:avLst/>
          </a:prstGeom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57200"/>
            <a:ext cx="5610225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228600" y="956772"/>
            <a:ext cx="419100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400" dirty="0" smtClean="0"/>
              <a:t>   A </a:t>
            </a:r>
            <a:r>
              <a:rPr lang="en-CA" sz="1400" dirty="0"/>
              <a:t>save is made up of three main components:</a:t>
            </a:r>
          </a:p>
          <a:p>
            <a:r>
              <a:rPr lang="en-CA" sz="1400" dirty="0"/>
              <a:t>• Preparation</a:t>
            </a:r>
          </a:p>
          <a:p>
            <a:r>
              <a:rPr lang="en-CA" sz="1400" dirty="0"/>
              <a:t>• Save Movement</a:t>
            </a:r>
          </a:p>
          <a:p>
            <a:r>
              <a:rPr lang="en-CA" sz="1400" dirty="0"/>
              <a:t>• Post-Save </a:t>
            </a:r>
            <a:r>
              <a:rPr lang="en-CA" sz="1400" dirty="0" smtClean="0"/>
              <a:t>Consequence</a:t>
            </a:r>
          </a:p>
          <a:p>
            <a:r>
              <a:rPr lang="en-CA" sz="1400" dirty="0"/>
              <a:t> </a:t>
            </a:r>
            <a:r>
              <a:rPr lang="en-CA" sz="1400" dirty="0" smtClean="0"/>
              <a:t>  </a:t>
            </a:r>
            <a:r>
              <a:rPr lang="en-CA" sz="1400" dirty="0"/>
              <a:t>Each of these three elements should </a:t>
            </a:r>
            <a:r>
              <a:rPr lang="en-CA" sz="1400" dirty="0" smtClean="0"/>
              <a:t>be considered </a:t>
            </a:r>
            <a:r>
              <a:rPr lang="en-CA" sz="1400" dirty="0"/>
              <a:t>when developing a practice plan</a:t>
            </a:r>
            <a:r>
              <a:rPr lang="en-CA" sz="1400" dirty="0" smtClean="0"/>
              <a:t>.   Of </a:t>
            </a:r>
            <a:r>
              <a:rPr lang="en-CA" sz="1400" dirty="0"/>
              <a:t>the three, preparation is the </a:t>
            </a:r>
            <a:r>
              <a:rPr lang="en-CA" sz="1400" dirty="0" smtClean="0"/>
              <a:t>most important</a:t>
            </a:r>
            <a:r>
              <a:rPr lang="en-CA" sz="1400" dirty="0"/>
              <a:t>. Preparation includes </a:t>
            </a:r>
            <a:r>
              <a:rPr lang="en-CA" sz="1400" dirty="0" smtClean="0"/>
              <a:t>initial positioning</a:t>
            </a:r>
            <a:r>
              <a:rPr lang="en-CA" sz="1400" dirty="0"/>
              <a:t>, ice awareness, positional</a:t>
            </a:r>
          </a:p>
          <a:p>
            <a:r>
              <a:rPr lang="en-CA" sz="1400" dirty="0"/>
              <a:t>adjustments to optimize position and </a:t>
            </a:r>
            <a:r>
              <a:rPr lang="en-CA" sz="1400" dirty="0" smtClean="0"/>
              <a:t>the final </a:t>
            </a:r>
            <a:r>
              <a:rPr lang="en-CA" sz="1400" dirty="0"/>
              <a:t>setting of the goaltender’s body. It </a:t>
            </a:r>
            <a:r>
              <a:rPr lang="en-CA" sz="1400" dirty="0" smtClean="0"/>
              <a:t>is this </a:t>
            </a:r>
            <a:r>
              <a:rPr lang="en-CA" sz="1400" dirty="0"/>
              <a:t>combination of skills that paves the </a:t>
            </a:r>
            <a:r>
              <a:rPr lang="en-CA" sz="1400" dirty="0" smtClean="0"/>
              <a:t>way for </a:t>
            </a:r>
            <a:r>
              <a:rPr lang="en-CA" sz="1400" dirty="0"/>
              <a:t>save success and performance</a:t>
            </a:r>
          </a:p>
          <a:p>
            <a:r>
              <a:rPr lang="en-CA" sz="1400" dirty="0"/>
              <a:t>consistency</a:t>
            </a:r>
            <a:r>
              <a:rPr lang="en-CA" sz="1400" dirty="0" smtClean="0"/>
              <a:t>.   To </a:t>
            </a:r>
            <a:r>
              <a:rPr lang="en-CA" sz="1400" dirty="0"/>
              <a:t>ensure that the goaltender has time to</a:t>
            </a:r>
          </a:p>
          <a:p>
            <a:r>
              <a:rPr lang="en-CA" sz="1400" dirty="0"/>
              <a:t>prepare, drills must be gapped properly</a:t>
            </a:r>
            <a:r>
              <a:rPr lang="en-CA" sz="1400" dirty="0" smtClean="0"/>
              <a:t>.   As </a:t>
            </a:r>
            <a:r>
              <a:rPr lang="en-CA" sz="1400" dirty="0"/>
              <a:t>a general rule, and due to the </a:t>
            </a:r>
            <a:r>
              <a:rPr lang="en-CA" sz="1400" dirty="0" smtClean="0"/>
              <a:t>importance of </a:t>
            </a:r>
            <a:r>
              <a:rPr lang="en-CA" sz="1400" dirty="0"/>
              <a:t>preparation, rapid-fire drills serve </a:t>
            </a:r>
            <a:r>
              <a:rPr lang="en-CA" sz="1400" dirty="0" smtClean="0"/>
              <a:t>little purpose</a:t>
            </a:r>
            <a:r>
              <a:rPr lang="en-CA" sz="1400" dirty="0"/>
              <a:t>.</a:t>
            </a:r>
          </a:p>
          <a:p>
            <a:r>
              <a:rPr lang="en-CA" sz="1400" dirty="0" smtClean="0"/>
              <a:t>  Drills </a:t>
            </a:r>
            <a:r>
              <a:rPr lang="en-CA" sz="1400" dirty="0"/>
              <a:t>which only emphasize the save</a:t>
            </a:r>
          </a:p>
          <a:p>
            <a:r>
              <a:rPr lang="en-CA" sz="1400" dirty="0"/>
              <a:t>movement aspect of the save have little to no</a:t>
            </a:r>
          </a:p>
          <a:p>
            <a:r>
              <a:rPr lang="en-CA" sz="1400" dirty="0"/>
              <a:t>game relevance</a:t>
            </a:r>
            <a:r>
              <a:rPr lang="en-CA" sz="1400" dirty="0" smtClean="0"/>
              <a:t>.</a:t>
            </a:r>
          </a:p>
          <a:p>
            <a:r>
              <a:rPr lang="en-CA" sz="1400" dirty="0"/>
              <a:t>During warm-up drills, the gap </a:t>
            </a:r>
            <a:r>
              <a:rPr lang="en-CA" sz="1400" dirty="0" smtClean="0"/>
              <a:t>between shots </a:t>
            </a:r>
            <a:r>
              <a:rPr lang="en-CA" sz="1400" dirty="0"/>
              <a:t>can be reduced because the </a:t>
            </a:r>
            <a:r>
              <a:rPr lang="en-CA" sz="1400" dirty="0" smtClean="0"/>
              <a:t>objective is </a:t>
            </a:r>
            <a:r>
              <a:rPr lang="en-CA" sz="1400" dirty="0"/>
              <a:t>to warm the goalie up and allow </a:t>
            </a:r>
            <a:r>
              <a:rPr lang="en-CA" sz="1400" dirty="0" smtClean="0"/>
              <a:t>the goaltender </a:t>
            </a:r>
            <a:r>
              <a:rPr lang="en-CA" sz="1400" dirty="0"/>
              <a:t>to feel the puck.</a:t>
            </a:r>
          </a:p>
          <a:p>
            <a:endParaRPr lang="en-CA" sz="1400" dirty="0"/>
          </a:p>
          <a:p>
            <a:endParaRPr lang="en-CA" sz="1400" dirty="0"/>
          </a:p>
        </p:txBody>
      </p:sp>
      <p:sp>
        <p:nvSpPr>
          <p:cNvPr id="9" name="Rectangle 8"/>
          <p:cNvSpPr/>
          <p:nvPr/>
        </p:nvSpPr>
        <p:spPr>
          <a:xfrm>
            <a:off x="4648200" y="956772"/>
            <a:ext cx="411480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400" dirty="0" smtClean="0"/>
              <a:t>Talk </a:t>
            </a:r>
            <a:r>
              <a:rPr lang="en-CA" sz="1400" dirty="0"/>
              <a:t>to the goaltender about the three</a:t>
            </a:r>
          </a:p>
          <a:p>
            <a:r>
              <a:rPr lang="en-CA" sz="1400" dirty="0"/>
              <a:t>aspects of a save. There are often many drills</a:t>
            </a:r>
          </a:p>
          <a:p>
            <a:r>
              <a:rPr lang="en-CA" sz="1400" dirty="0"/>
              <a:t>in which the goaltender has plenty of time to</a:t>
            </a:r>
          </a:p>
          <a:p>
            <a:r>
              <a:rPr lang="en-CA" sz="1400" dirty="0"/>
              <a:t>prepare, make the save and, then, respond</a:t>
            </a:r>
          </a:p>
          <a:p>
            <a:r>
              <a:rPr lang="en-CA" sz="1400" dirty="0"/>
              <a:t>appropriately to the consequence. It is the</a:t>
            </a:r>
          </a:p>
          <a:p>
            <a:r>
              <a:rPr lang="en-CA" sz="1400" dirty="0"/>
              <a:t>coach’s job to create a positive development</a:t>
            </a:r>
          </a:p>
          <a:p>
            <a:r>
              <a:rPr lang="en-CA" sz="1400" dirty="0"/>
              <a:t>environment but it is the goaltender’s job to</a:t>
            </a:r>
          </a:p>
          <a:p>
            <a:r>
              <a:rPr lang="en-CA" sz="1400" dirty="0"/>
              <a:t>apply an appropriate work ethic which</a:t>
            </a:r>
          </a:p>
          <a:p>
            <a:r>
              <a:rPr lang="en-CA" sz="1400" dirty="0"/>
              <a:t>considers each of these three save phases.</a:t>
            </a:r>
          </a:p>
          <a:p>
            <a:r>
              <a:rPr lang="en-CA" sz="1400" dirty="0" smtClean="0"/>
              <a:t>  Drills </a:t>
            </a:r>
            <a:r>
              <a:rPr lang="en-CA" sz="1400" dirty="0"/>
              <a:t>can often be designed or adjusted by</a:t>
            </a:r>
          </a:p>
          <a:p>
            <a:r>
              <a:rPr lang="en-CA" sz="1400" dirty="0"/>
              <a:t>having the shooting player start the following</a:t>
            </a:r>
          </a:p>
          <a:p>
            <a:r>
              <a:rPr lang="en-CA" sz="1400" dirty="0"/>
              <a:t>sequence. This ensures that a proper gap is</a:t>
            </a:r>
          </a:p>
          <a:p>
            <a:r>
              <a:rPr lang="en-CA" sz="1400" dirty="0"/>
              <a:t>established.</a:t>
            </a:r>
          </a:p>
          <a:p>
            <a:r>
              <a:rPr lang="en-CA" sz="1400" dirty="0" smtClean="0"/>
              <a:t>  In </a:t>
            </a:r>
            <a:r>
              <a:rPr lang="en-CA" sz="1400" dirty="0"/>
              <a:t>time, and as the goaltender develops,</a:t>
            </a:r>
          </a:p>
          <a:p>
            <a:r>
              <a:rPr lang="en-CA" sz="1400" dirty="0"/>
              <a:t>drills should be as dynamic and </a:t>
            </a:r>
            <a:r>
              <a:rPr lang="en-CA" sz="1400" dirty="0" smtClean="0"/>
              <a:t>game realistic</a:t>
            </a:r>
            <a:endParaRPr lang="en-CA" sz="1400" dirty="0"/>
          </a:p>
          <a:p>
            <a:r>
              <a:rPr lang="en-CA" sz="1400" dirty="0"/>
              <a:t>as possible. In the early years,</a:t>
            </a:r>
          </a:p>
          <a:p>
            <a:r>
              <a:rPr lang="en-CA" sz="1400" dirty="0"/>
              <a:t>emphasis should be placed on preparation</a:t>
            </a:r>
          </a:p>
          <a:p>
            <a:r>
              <a:rPr lang="en-CA" sz="1400" dirty="0"/>
              <a:t>and the initial save. As the goalie progresses,</a:t>
            </a:r>
          </a:p>
          <a:p>
            <a:r>
              <a:rPr lang="en-CA" sz="1400" dirty="0"/>
              <a:t>force a greater amount of accountability to</a:t>
            </a:r>
          </a:p>
          <a:p>
            <a:r>
              <a:rPr lang="en-CA" sz="1400" dirty="0"/>
              <a:t>rebounds by designing drills which</a:t>
            </a:r>
          </a:p>
          <a:p>
            <a:r>
              <a:rPr lang="en-CA" sz="1400" dirty="0"/>
              <a:t>incorporate a potential rebound.</a:t>
            </a:r>
          </a:p>
        </p:txBody>
      </p:sp>
    </p:spTree>
    <p:extLst>
      <p:ext uri="{BB962C8B-B14F-4D97-AF65-F5344CB8AC3E}">
        <p14:creationId xmlns:p14="http://schemas.microsoft.com/office/powerpoint/2010/main" val="81530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6862" y="609600"/>
            <a:ext cx="6010275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971800" y="5692775"/>
            <a:ext cx="4953000" cy="1165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800" dirty="0" smtClean="0"/>
              <a:t>BRANTFORD MINOR HOCKEY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1400" dirty="0" err="1"/>
              <a:t>NetPlay</a:t>
            </a:r>
            <a:r>
              <a:rPr lang="en-US" sz="1400" dirty="0"/>
              <a:t> Goalie Development Model</a:t>
            </a:r>
            <a:endParaRPr lang="en-US" dirty="0"/>
          </a:p>
        </p:txBody>
      </p:sp>
      <p:pic>
        <p:nvPicPr>
          <p:cNvPr id="6" name="Picture 5" descr="99er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77200" y="5767251"/>
            <a:ext cx="895475" cy="905001"/>
          </a:xfrm>
          <a:prstGeom prst="rect">
            <a:avLst/>
          </a:prstGeom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701954"/>
            <a:ext cx="5595600" cy="4155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317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1800" y="5692775"/>
            <a:ext cx="4953000" cy="1165225"/>
          </a:xfrm>
        </p:spPr>
        <p:txBody>
          <a:bodyPr>
            <a:normAutofit/>
          </a:bodyPr>
          <a:lstStyle/>
          <a:p>
            <a:pPr algn="r"/>
            <a:r>
              <a:rPr lang="en-US" sz="2800" dirty="0" smtClean="0"/>
              <a:t>BRANTFORD MINOR HOCKEY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1400" dirty="0" err="1"/>
              <a:t>NetPlay</a:t>
            </a:r>
            <a:r>
              <a:rPr lang="en-US" sz="1400" dirty="0"/>
              <a:t> Goalie Development Model</a:t>
            </a:r>
            <a:endParaRPr lang="en-US" dirty="0"/>
          </a:p>
        </p:txBody>
      </p:sp>
      <p:pic>
        <p:nvPicPr>
          <p:cNvPr id="6" name="Picture 5" descr="99er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77200" y="5767251"/>
            <a:ext cx="895475" cy="90500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149613" y="344615"/>
            <a:ext cx="4723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b="1" dirty="0">
                <a:solidFill>
                  <a:srgbClr val="FF0000"/>
                </a:solidFill>
              </a:rPr>
              <a:t>Goaltending – Basic Stance (Beginner)</a:t>
            </a:r>
          </a:p>
          <a:p>
            <a:r>
              <a:rPr lang="en-CA" sz="1200" dirty="0"/>
              <a:t>Start in athletic stance, (eyes on the puck, shoulders square,</a:t>
            </a:r>
          </a:p>
          <a:p>
            <a:r>
              <a:rPr lang="en-CA" sz="1200" dirty="0"/>
              <a:t>back slightly arched and body slightly leaning forward, glove</a:t>
            </a:r>
          </a:p>
          <a:p>
            <a:r>
              <a:rPr lang="en-CA" sz="1200" dirty="0"/>
              <a:t>and blocker in front of the body with glove over top of the</a:t>
            </a:r>
          </a:p>
          <a:p>
            <a:r>
              <a:rPr lang="en-CA" sz="1200" dirty="0"/>
              <a:t>toe of the stick, hips square, knees are bent, skates are at a</a:t>
            </a:r>
          </a:p>
          <a:p>
            <a:r>
              <a:rPr lang="en-CA" sz="1200" dirty="0"/>
              <a:t>distance of approximately 1 and 1/3 shoulder widths apart,</a:t>
            </a:r>
          </a:p>
          <a:p>
            <a:r>
              <a:rPr lang="en-CA" sz="1200" dirty="0"/>
              <a:t>stick covers 5 hole and is positioned 1.5 blade lengths in front</a:t>
            </a:r>
          </a:p>
          <a:p>
            <a:r>
              <a:rPr lang="en-CA" sz="1200" dirty="0"/>
              <a:t>of the skates.</a:t>
            </a:r>
            <a:r>
              <a:rPr lang="en-CA" dirty="0"/>
              <a:t>)</a:t>
            </a:r>
            <a:endParaRPr lang="en-CA" sz="12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000" y="360000"/>
            <a:ext cx="2934000" cy="2857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6"/>
          <p:cNvGrpSpPr/>
          <p:nvPr/>
        </p:nvGrpSpPr>
        <p:grpSpPr>
          <a:xfrm>
            <a:off x="1162447" y="2222683"/>
            <a:ext cx="1678601" cy="1683131"/>
            <a:chOff x="1162447" y="2222683"/>
            <a:chExt cx="1678601" cy="1683131"/>
          </a:xfrm>
        </p:grpSpPr>
        <p:pic>
          <p:nvPicPr>
            <p:cNvPr id="4" name="Picture 3">
              <a:hlinkClick r:id="rId5"/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76277" y="2222683"/>
              <a:ext cx="1050940" cy="1300163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1162447" y="3536482"/>
              <a:ext cx="16786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Click for video…</a:t>
              </a:r>
              <a:endParaRPr lang="en-CA" dirty="0"/>
            </a:p>
          </p:txBody>
        </p:sp>
      </p:grpSp>
    </p:spTree>
    <p:extLst>
      <p:ext uri="{BB962C8B-B14F-4D97-AF65-F5344CB8AC3E}">
        <p14:creationId xmlns:p14="http://schemas.microsoft.com/office/powerpoint/2010/main" val="366127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1800" y="5692775"/>
            <a:ext cx="4953000" cy="1165225"/>
          </a:xfrm>
        </p:spPr>
        <p:txBody>
          <a:bodyPr>
            <a:normAutofit/>
          </a:bodyPr>
          <a:lstStyle/>
          <a:p>
            <a:pPr algn="r"/>
            <a:r>
              <a:rPr lang="en-US" sz="2800" dirty="0" smtClean="0"/>
              <a:t>BRANTFORD MINOR HOCKEY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1400" dirty="0" err="1"/>
              <a:t>NetPlay</a:t>
            </a:r>
            <a:r>
              <a:rPr lang="en-US" sz="1400" dirty="0"/>
              <a:t> Goalie Development Model</a:t>
            </a:r>
            <a:endParaRPr lang="en-US" dirty="0"/>
          </a:p>
        </p:txBody>
      </p:sp>
      <p:pic>
        <p:nvPicPr>
          <p:cNvPr id="6" name="Picture 5" descr="99er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77200" y="5767251"/>
            <a:ext cx="895475" cy="905001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000" y="360000"/>
            <a:ext cx="2934000" cy="2859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149613" y="344615"/>
            <a:ext cx="4723200" cy="4802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b="1" dirty="0">
                <a:solidFill>
                  <a:srgbClr val="FF0000"/>
                </a:solidFill>
              </a:rPr>
              <a:t>Goaltending – Shuffle</a:t>
            </a:r>
          </a:p>
          <a:p>
            <a:r>
              <a:rPr lang="en-CA" sz="1200" dirty="0"/>
              <a:t>Start in athletic stance, (eyes on the puck, shoulders square,</a:t>
            </a:r>
          </a:p>
          <a:p>
            <a:r>
              <a:rPr lang="en-CA" sz="1200" dirty="0"/>
              <a:t>back slightly arched and body slightly leaning forward, glove</a:t>
            </a:r>
          </a:p>
          <a:p>
            <a:r>
              <a:rPr lang="en-CA" sz="1200" dirty="0"/>
              <a:t>and blocker in front of the body with glove over top of the</a:t>
            </a:r>
          </a:p>
          <a:p>
            <a:r>
              <a:rPr lang="en-CA" sz="1200" dirty="0"/>
              <a:t>toe of the stick, hips square, knees are bent, skates are at a</a:t>
            </a:r>
          </a:p>
          <a:p>
            <a:r>
              <a:rPr lang="en-CA" sz="1200" dirty="0"/>
              <a:t>distance of approximately 1 and 1/3 shoulder widths apart,</a:t>
            </a:r>
          </a:p>
          <a:p>
            <a:r>
              <a:rPr lang="en-CA" sz="1200" dirty="0"/>
              <a:t>stick covers 5 hole and is positioned 1.5 blade lengths in front</a:t>
            </a:r>
          </a:p>
          <a:p>
            <a:r>
              <a:rPr lang="en-CA" sz="1200" dirty="0"/>
              <a:t>of the skates</a:t>
            </a:r>
            <a:r>
              <a:rPr lang="en-CA" dirty="0"/>
              <a:t>.</a:t>
            </a:r>
          </a:p>
          <a:p>
            <a:endParaRPr lang="en-CA" sz="1200" b="1" dirty="0" smtClean="0"/>
          </a:p>
          <a:p>
            <a:r>
              <a:rPr lang="en-CA" b="1" dirty="0" smtClean="0"/>
              <a:t>Skill</a:t>
            </a:r>
            <a:endParaRPr lang="en-CA" b="1" dirty="0"/>
          </a:p>
          <a:p>
            <a:r>
              <a:rPr lang="en-CA" sz="1200" dirty="0"/>
              <a:t>• Push skate gains traction with the front 1/3 of the blade.</a:t>
            </a:r>
          </a:p>
          <a:p>
            <a:r>
              <a:rPr lang="en-CA" sz="1200" dirty="0"/>
              <a:t>• Knees are bent, leg is extended straight and skate pointed</a:t>
            </a:r>
          </a:p>
          <a:p>
            <a:r>
              <a:rPr lang="en-CA" sz="1200" dirty="0"/>
              <a:t>to generate lateral movement</a:t>
            </a:r>
          </a:p>
          <a:p>
            <a:r>
              <a:rPr lang="en-CA" sz="1200" dirty="0"/>
              <a:t>• Lead/Glide skate glides along ice with toes always facing the</a:t>
            </a:r>
          </a:p>
          <a:p>
            <a:r>
              <a:rPr lang="en-CA" sz="1200" dirty="0"/>
              <a:t>puck.</a:t>
            </a:r>
          </a:p>
          <a:p>
            <a:r>
              <a:rPr lang="en-CA" sz="1200" dirty="0"/>
              <a:t>• Stick protects the 5-hole and is prepared to direct pucks</a:t>
            </a:r>
          </a:p>
          <a:p>
            <a:r>
              <a:rPr lang="en-CA" sz="1200" dirty="0"/>
              <a:t>away at all times.</a:t>
            </a:r>
          </a:p>
          <a:p>
            <a:r>
              <a:rPr lang="en-CA" sz="1200" b="1" dirty="0" smtClean="0"/>
              <a:t>Key </a:t>
            </a:r>
            <a:r>
              <a:rPr lang="en-CA" sz="1200" b="1" dirty="0"/>
              <a:t>Points</a:t>
            </a:r>
          </a:p>
          <a:p>
            <a:r>
              <a:rPr lang="en-CA" sz="1200" dirty="0"/>
              <a:t>• Push distance -1 body width per shuffle</a:t>
            </a:r>
          </a:p>
          <a:p>
            <a:r>
              <a:rPr lang="en-CA" sz="1200" dirty="0"/>
              <a:t>• No bobbing / stick on ice / quiet upper body</a:t>
            </a:r>
          </a:p>
          <a:p>
            <a:r>
              <a:rPr lang="en-CA" sz="1200" b="1" dirty="0"/>
              <a:t>Drill:</a:t>
            </a:r>
          </a:p>
          <a:p>
            <a:r>
              <a:rPr lang="en-CA" sz="1200" dirty="0" smtClean="0"/>
              <a:t>Push</a:t>
            </a:r>
            <a:r>
              <a:rPr lang="en-CA" sz="1200" dirty="0"/>
              <a:t>– recover – push – recover – small steps</a:t>
            </a:r>
          </a:p>
          <a:p>
            <a:r>
              <a:rPr lang="en-CA" sz="1200" b="1" dirty="0"/>
              <a:t>When it’s used.</a:t>
            </a:r>
          </a:p>
          <a:p>
            <a:r>
              <a:rPr lang="en-CA" sz="1200" dirty="0"/>
              <a:t>Used for short distance and re-positioning to maintain</a:t>
            </a:r>
          </a:p>
          <a:p>
            <a:r>
              <a:rPr lang="en-CA" sz="1200" dirty="0" err="1"/>
              <a:t>squareness</a:t>
            </a:r>
            <a:r>
              <a:rPr lang="en-CA" sz="1200" dirty="0"/>
              <a:t> to the shot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6629400" y="3352800"/>
            <a:ext cx="1678601" cy="1683131"/>
            <a:chOff x="1162447" y="2222683"/>
            <a:chExt cx="1678601" cy="1683131"/>
          </a:xfrm>
        </p:grpSpPr>
        <p:pic>
          <p:nvPicPr>
            <p:cNvPr id="8" name="Picture 7">
              <a:hlinkClick r:id="rId5"/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76277" y="2222683"/>
              <a:ext cx="1050940" cy="1300163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1162447" y="3536482"/>
              <a:ext cx="16786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Click for video…</a:t>
              </a:r>
              <a:endParaRPr lang="en-CA" dirty="0"/>
            </a:p>
          </p:txBody>
        </p:sp>
      </p:grpSp>
    </p:spTree>
    <p:extLst>
      <p:ext uri="{BB962C8B-B14F-4D97-AF65-F5344CB8AC3E}">
        <p14:creationId xmlns:p14="http://schemas.microsoft.com/office/powerpoint/2010/main" val="251301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2109</Words>
  <Application>Microsoft Office PowerPoint</Application>
  <PresentationFormat>On-screen Show (4:3)</PresentationFormat>
  <Paragraphs>196</Paragraphs>
  <Slides>12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BRANTFORD MINOR HOCKEY NetPlay Goaltender Training Model Version 1.0 October 15th, 2015</vt:lpstr>
      <vt:lpstr>PowerPoint Presentation</vt:lpstr>
      <vt:lpstr>BRANTFORD MINOR HOCKEY NetPlay Goalie Development Model</vt:lpstr>
      <vt:lpstr>PowerPoint Presentation</vt:lpstr>
      <vt:lpstr>BRANTFORD MINOR HOCKEY NetPlay Goalie Development Model</vt:lpstr>
      <vt:lpstr>PowerPoint Presentation</vt:lpstr>
      <vt:lpstr>PowerPoint Presentation</vt:lpstr>
      <vt:lpstr>BRANTFORD MINOR HOCKEY NetPlay Goalie Development Model</vt:lpstr>
      <vt:lpstr>BRANTFORD MINOR HOCKEY NetPlay Goalie Development Model</vt:lpstr>
      <vt:lpstr>BRANTFORD MINOR HOCKEY NetPlay Goalie Development Model</vt:lpstr>
      <vt:lpstr>BRANTFORD MINOR HOCKEY NetPlay Goalie Development Model</vt:lpstr>
      <vt:lpstr>BRANTFORD MINOR HOCKEY NetPlay Goalie Development Model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BRANTFORD MINOR HOCKEY GRASS ROOTS DEVELOPMENT MODEL</dc:title>
  <dc:creator>Sherry</dc:creator>
  <cp:lastModifiedBy>Ray</cp:lastModifiedBy>
  <cp:revision>31</cp:revision>
  <cp:lastPrinted>2014-09-03T17:28:47Z</cp:lastPrinted>
  <dcterms:created xsi:type="dcterms:W3CDTF">2014-09-03T13:03:38Z</dcterms:created>
  <dcterms:modified xsi:type="dcterms:W3CDTF">2015-12-18T17:11:05Z</dcterms:modified>
</cp:coreProperties>
</file>